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8" r:id="rId4"/>
    <p:sldId id="258" r:id="rId5"/>
    <p:sldId id="259" r:id="rId6"/>
    <p:sldId id="270" r:id="rId7"/>
    <p:sldId id="265" r:id="rId8"/>
    <p:sldId id="269" r:id="rId9"/>
    <p:sldId id="266" r:id="rId10"/>
    <p:sldId id="267" r:id="rId11"/>
    <p:sldId id="260" r:id="rId12"/>
    <p:sldId id="271" r:id="rId13"/>
    <p:sldId id="264" r:id="rId1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Franklin Gothic Book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6D6D7"/>
          </a:solidFill>
        </a:fill>
      </a:tcStyle>
    </a:wholeTbl>
    <a:band2H>
      <a:tcTxStyle/>
      <a:tcStyle>
        <a:tcBdr/>
        <a:fill>
          <a:solidFill>
            <a:srgbClr val="EBECE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1"/>
          </a:solidFill>
        </a:fill>
      </a:tcStyle>
    </a:wholeTbl>
    <a:band2H>
      <a:tcTxStyle/>
      <a:tcStyle>
        <a:tcBdr/>
        <a:fill>
          <a:solidFill>
            <a:srgbClr val="E6F0F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4DC"/>
          </a:solidFill>
        </a:fill>
      </a:tcStyle>
    </a:wholeTbl>
    <a:band2H>
      <a:tcTxStyle/>
      <a:tcStyle>
        <a:tcBdr/>
        <a:fill>
          <a:solidFill>
            <a:srgbClr val="E8EA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Franklin Gothic Book"/>
      </a:defRPr>
    </a:lvl1pPr>
    <a:lvl2pPr indent="228600" latinLnBrk="0">
      <a:defRPr sz="1200">
        <a:latin typeface="+mn-lt"/>
        <a:ea typeface="+mn-ea"/>
        <a:cs typeface="+mn-cs"/>
        <a:sym typeface="Franklin Gothic Book"/>
      </a:defRPr>
    </a:lvl2pPr>
    <a:lvl3pPr indent="457200" latinLnBrk="0">
      <a:defRPr sz="1200">
        <a:latin typeface="+mn-lt"/>
        <a:ea typeface="+mn-ea"/>
        <a:cs typeface="+mn-cs"/>
        <a:sym typeface="Franklin Gothic Book"/>
      </a:defRPr>
    </a:lvl3pPr>
    <a:lvl4pPr indent="685800" latinLnBrk="0">
      <a:defRPr sz="1200">
        <a:latin typeface="+mn-lt"/>
        <a:ea typeface="+mn-ea"/>
        <a:cs typeface="+mn-cs"/>
        <a:sym typeface="Franklin Gothic Book"/>
      </a:defRPr>
    </a:lvl4pPr>
    <a:lvl5pPr indent="914400" latinLnBrk="0">
      <a:defRPr sz="1200">
        <a:latin typeface="+mn-lt"/>
        <a:ea typeface="+mn-ea"/>
        <a:cs typeface="+mn-cs"/>
        <a:sym typeface="Franklin Gothic Book"/>
      </a:defRPr>
    </a:lvl5pPr>
    <a:lvl6pPr indent="1143000" latinLnBrk="0">
      <a:defRPr sz="1200">
        <a:latin typeface="+mn-lt"/>
        <a:ea typeface="+mn-ea"/>
        <a:cs typeface="+mn-cs"/>
        <a:sym typeface="Franklin Gothic Book"/>
      </a:defRPr>
    </a:lvl6pPr>
    <a:lvl7pPr indent="1371600" latinLnBrk="0">
      <a:defRPr sz="1200">
        <a:latin typeface="+mn-lt"/>
        <a:ea typeface="+mn-ea"/>
        <a:cs typeface="+mn-cs"/>
        <a:sym typeface="Franklin Gothic Book"/>
      </a:defRPr>
    </a:lvl7pPr>
    <a:lvl8pPr indent="1600200" latinLnBrk="0">
      <a:defRPr sz="1200">
        <a:latin typeface="+mn-lt"/>
        <a:ea typeface="+mn-ea"/>
        <a:cs typeface="+mn-cs"/>
        <a:sym typeface="Franklin Gothic Book"/>
      </a:defRPr>
    </a:lvl8pPr>
    <a:lvl9pPr indent="1828800" latinLnBrk="0">
      <a:defRPr sz="1200">
        <a:latin typeface="+mn-lt"/>
        <a:ea typeface="+mn-ea"/>
        <a:cs typeface="+mn-cs"/>
        <a:sym typeface="Franklin Gothic Book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2106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0537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2647950"/>
            <a:ext cx="3571875" cy="421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-2380" y="-925"/>
            <a:ext cx="9146380" cy="68589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8274" y="0"/>
                </a:lnTo>
                <a:lnTo>
                  <a:pt x="21600" y="3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 rot="19140000">
            <a:off x="817112" y="1730402"/>
            <a:ext cx="5648624" cy="1204307"/>
          </a:xfrm>
          <a:prstGeom prst="rect">
            <a:avLst/>
          </a:prstGeom>
        </p:spPr>
        <p:txBody>
          <a:bodyPr lIns="9144" tIns="9144" rIns="9144" bIns="9144" anchor="b"/>
          <a:lstStyle>
            <a:lvl1pPr>
              <a:defRPr sz="3200"/>
            </a:lvl1pPr>
          </a:lstStyle>
          <a:p>
            <a:r>
              <a:t>Fare clic per modificare lo stile del titolo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sz="quarter" idx="1"/>
          </p:nvPr>
        </p:nvSpPr>
        <p:spPr>
          <a:xfrm rot="19140000">
            <a:off x="1212276" y="2470924"/>
            <a:ext cx="6511133" cy="3292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4" tIns="9144" rIns="9144" bIns="9144"/>
          <a:lstStyle>
            <a:lvl1pPr marL="0" indent="0">
              <a:spcBef>
                <a:spcPts val="0"/>
              </a:spcBef>
              <a:defRPr sz="1400" b="0" cap="all" spc="400"/>
            </a:lvl1pPr>
          </a:lstStyle>
          <a:p>
            <a:r>
              <a:t>Fare clic per modificare lo stile del sottotitolo dello schema</a:t>
            </a:r>
          </a:p>
        </p:txBody>
      </p:sp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103" name="Shape 103"/>
          <p:cNvSpPr>
            <a:spLocks noGrp="1"/>
          </p:cNvSpPr>
          <p:nvPr>
            <p:ph type="body" idx="1"/>
          </p:nvPr>
        </p:nvSpPr>
        <p:spPr>
          <a:xfrm>
            <a:off x="822960" y="1100627"/>
            <a:ext cx="7520941" cy="3579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t>Fare clic per modificare stili del testo dello schema</a:t>
            </a:r>
          </a:p>
          <a:p>
            <a:pPr lvl="1"/>
            <a:r>
              <a:t>Secondo livello</a:t>
            </a:r>
          </a:p>
          <a:p>
            <a:pPr lvl="2"/>
            <a:r>
              <a:t>Terzo livello</a:t>
            </a:r>
          </a:p>
          <a:p>
            <a:pPr lvl="3"/>
            <a:r>
              <a:t>Quarto livello</a:t>
            </a:r>
          </a:p>
          <a:p>
            <a:pPr lvl="4"/>
            <a:r>
              <a:t>Quinto livello</a:t>
            </a: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title"/>
          </p:nvPr>
        </p:nvSpPr>
        <p:spPr>
          <a:xfrm>
            <a:off x="6629400" y="274639"/>
            <a:ext cx="2057400" cy="4678363"/>
          </a:xfrm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112" name="Shape 112"/>
          <p:cNvSpPr>
            <a:spLocks noGrp="1"/>
          </p:cNvSpPr>
          <p:nvPr>
            <p:ph type="body" idx="1"/>
          </p:nvPr>
        </p:nvSpPr>
        <p:spPr>
          <a:xfrm>
            <a:off x="457200" y="274639"/>
            <a:ext cx="6019800" cy="46783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t>Fare clic per modificare stili del testo dello schema</a:t>
            </a:r>
          </a:p>
          <a:p>
            <a:pPr lvl="1"/>
            <a:r>
              <a:t>Secondo livello</a:t>
            </a:r>
          </a:p>
          <a:p>
            <a:pPr lvl="2"/>
            <a:r>
              <a:t>Terzo livello</a:t>
            </a:r>
          </a:p>
          <a:p>
            <a:pPr lvl="3"/>
            <a:r>
              <a:t>Quarto livello</a:t>
            </a:r>
          </a:p>
          <a:p>
            <a:pPr lvl="4"/>
            <a:r>
              <a:t>Quinto livello</a:t>
            </a:r>
          </a:p>
        </p:txBody>
      </p:sp>
      <p:sp>
        <p:nvSpPr>
          <p:cNvPr id="113" name="Shape 1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/>
        </p:nvSpPr>
        <p:spPr>
          <a:xfrm>
            <a:off x="-2383" y="5050633"/>
            <a:ext cx="3574259" cy="1807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" y="21600"/>
                </a:moveTo>
                <a:lnTo>
                  <a:pt x="0" y="0"/>
                </a:lnTo>
                <a:lnTo>
                  <a:pt x="12361" y="0"/>
                </a:lnTo>
                <a:lnTo>
                  <a:pt x="21600" y="21600"/>
                </a:lnTo>
                <a:lnTo>
                  <a:pt x="14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-2380" y="5051292"/>
            <a:ext cx="9146380" cy="1806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4820" y="0"/>
                </a:lnTo>
                <a:lnTo>
                  <a:pt x="21600" y="11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123" name="Shape 123"/>
          <p:cNvSpPr>
            <a:spLocks noGrp="1"/>
          </p:cNvSpPr>
          <p:nvPr>
            <p:ph type="body" idx="1"/>
          </p:nvPr>
        </p:nvSpPr>
        <p:spPr>
          <a:xfrm>
            <a:off x="822960" y="1100627"/>
            <a:ext cx="7520941" cy="3579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24" name="Shape 124"/>
          <p:cNvSpPr>
            <a:spLocks noGrp="1"/>
          </p:cNvSpPr>
          <p:nvPr>
            <p:ph type="sldNum" sz="quarter" idx="2"/>
          </p:nvPr>
        </p:nvSpPr>
        <p:spPr>
          <a:xfrm>
            <a:off x="8401038" y="6292157"/>
            <a:ext cx="502921" cy="26025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xfrm>
            <a:off x="822960" y="1100627"/>
            <a:ext cx="7520941" cy="3579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r>
              <a:t>Fare clic per modificare stili del testo dello schema</a:t>
            </a:r>
          </a:p>
          <a:p>
            <a:pPr lvl="1"/>
            <a:r>
              <a:t>Secondo livello</a:t>
            </a:r>
          </a:p>
          <a:p>
            <a:pPr lvl="2"/>
            <a:r>
              <a:t>Terzo livello</a:t>
            </a:r>
          </a:p>
          <a:p>
            <a:pPr lvl="3"/>
            <a:r>
              <a:t>Quarto livello</a:t>
            </a:r>
          </a:p>
          <a:p>
            <a:pPr lvl="4"/>
            <a:r>
              <a:t>Quinto livello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-2380" y="-925"/>
            <a:ext cx="9146380" cy="68589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8274" y="0"/>
                </a:lnTo>
                <a:lnTo>
                  <a:pt x="21600" y="3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Shape 34"/>
          <p:cNvSpPr/>
          <p:nvPr/>
        </p:nvSpPr>
        <p:spPr>
          <a:xfrm>
            <a:off x="0" y="2647950"/>
            <a:ext cx="3571875" cy="421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10"/>
          </a:xfrm>
          <a:prstGeom prst="rect">
            <a:avLst/>
          </a:prstGeom>
        </p:spPr>
        <p:txBody>
          <a:bodyPr lIns="9144" tIns="9144" rIns="9144" bIns="9144" anchor="b"/>
          <a:lstStyle>
            <a:lvl1pPr>
              <a:defRPr sz="3200"/>
            </a:lvl1pPr>
          </a:lstStyle>
          <a:p>
            <a:r>
              <a:t>Fare clic per modificare lo stile del titolo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sz="quarter" idx="1"/>
          </p:nvPr>
        </p:nvSpPr>
        <p:spPr>
          <a:xfrm rot="19140000">
            <a:off x="1216152" y="2468303"/>
            <a:ext cx="6510529" cy="3291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marL="0" indent="0">
              <a:spcBef>
                <a:spcPts val="0"/>
              </a:spcBef>
              <a:defRPr sz="1400" b="0" cap="all" spc="400"/>
            </a:lvl1pPr>
          </a:lstStyle>
          <a:p>
            <a:r>
              <a:t>Fare clic per modificare stili del testo dello schema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822960" y="1097280"/>
            <a:ext cx="3200401" cy="371246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defRPr sz="2800"/>
            </a:lvl1pPr>
            <a:lvl2pPr marL="202692" indent="-202692">
              <a:defRPr sz="2800"/>
            </a:lvl2pPr>
            <a:lvl3pPr marL="468172" indent="-230428">
              <a:defRPr sz="2800"/>
            </a:lvl3pPr>
            <a:lvl4pPr marL="722376" indent="-256031">
              <a:defRPr sz="2800"/>
            </a:lvl4pPr>
            <a:lvl5pPr marL="956055" indent="-270255">
              <a:defRPr sz="2800"/>
            </a:lvl5pPr>
          </a:lstStyle>
          <a:p>
            <a:r>
              <a:t>Fare clic per modificare stili del testo dello schema</a:t>
            </a:r>
          </a:p>
          <a:p>
            <a:pPr lvl="1"/>
            <a:r>
              <a:t>Secondo livello</a:t>
            </a:r>
          </a:p>
          <a:p>
            <a:pPr lvl="2"/>
            <a:r>
              <a:t>Terzo livello</a:t>
            </a:r>
          </a:p>
          <a:p>
            <a:pPr lvl="3"/>
            <a:r>
              <a:t>Quarto livello</a:t>
            </a:r>
          </a:p>
          <a:p>
            <a:pPr lvl="4"/>
            <a:r>
              <a:t>Quinto livello</a:t>
            </a:r>
          </a:p>
        </p:txBody>
      </p:sp>
      <p:sp>
        <p:nvSpPr>
          <p:cNvPr id="45" name="Shape 4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sz="quarter" idx="1"/>
          </p:nvPr>
        </p:nvSpPr>
        <p:spPr>
          <a:xfrm>
            <a:off x="822960" y="1097280"/>
            <a:ext cx="3200401" cy="5486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anchor="b"/>
          <a:lstStyle>
            <a:lvl1pPr marL="0" indent="0">
              <a:spcBef>
                <a:spcPts val="0"/>
              </a:spcBef>
              <a:defRPr sz="1400" b="0" cap="all" spc="400"/>
            </a:lvl1pPr>
          </a:lstStyle>
          <a:p>
            <a:r>
              <a:t>Fare clic per modificare stili del testo dello schema</a:t>
            </a:r>
          </a:p>
        </p:txBody>
      </p:sp>
      <p:sp>
        <p:nvSpPr>
          <p:cNvPr id="55" name="Shape 55"/>
          <p:cNvSpPr>
            <a:spLocks noGrp="1"/>
          </p:cNvSpPr>
          <p:nvPr>
            <p:ph type="body" sz="quarter" idx="13"/>
          </p:nvPr>
        </p:nvSpPr>
        <p:spPr>
          <a:xfrm>
            <a:off x="4700015" y="1097280"/>
            <a:ext cx="3200401" cy="548641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0"/>
              </a:spcBef>
              <a:defRPr sz="1400" b="0" cap="all" spc="400"/>
            </a:pPr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Fare clic per modificare lo stile del titolo</a:t>
            </a:r>
          </a:p>
        </p:txBody>
      </p:sp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2647950"/>
            <a:ext cx="3571875" cy="421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9" name="Shape 79"/>
          <p:cNvSpPr/>
          <p:nvPr/>
        </p:nvSpPr>
        <p:spPr>
          <a:xfrm rot="5400000">
            <a:off x="433389" y="-433388"/>
            <a:ext cx="6858001" cy="7724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 rot="19140000">
            <a:off x="784929" y="1576103"/>
            <a:ext cx="5212081" cy="1089428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Fare clic per modificare lo stile del titolo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sz="half" idx="1"/>
          </p:nvPr>
        </p:nvSpPr>
        <p:spPr>
          <a:xfrm>
            <a:off x="4749551" y="2618912"/>
            <a:ext cx="3807780" cy="33246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>
              <a:defRPr sz="3200"/>
            </a:lvl1pPr>
            <a:lvl2pPr marL="198555" indent="-198555">
              <a:defRPr sz="3200"/>
            </a:lvl2pPr>
            <a:lvl3pPr marL="457200" indent="-219455">
              <a:defRPr sz="3200"/>
            </a:lvl3pPr>
            <a:lvl4pPr marL="729691" indent="-263347">
              <a:defRPr sz="3200"/>
            </a:lvl4pPr>
            <a:lvl5pPr marL="963777" indent="-277977">
              <a:defRPr sz="3200"/>
            </a:lvl5pPr>
          </a:lstStyle>
          <a:p>
            <a:r>
              <a:t>Fare clic per modificare stili del testo dello schema</a:t>
            </a:r>
          </a:p>
          <a:p>
            <a:pPr lvl="1"/>
            <a:r>
              <a:t>Secondo livello</a:t>
            </a:r>
          </a:p>
          <a:p>
            <a:pPr lvl="2"/>
            <a:r>
              <a:t>Terzo livello</a:t>
            </a:r>
          </a:p>
          <a:p>
            <a:pPr lvl="3"/>
            <a:r>
              <a:t>Quarto livello</a:t>
            </a:r>
          </a:p>
          <a:p>
            <a:pPr lvl="4"/>
            <a:r>
              <a:t>Quinto livello</a:t>
            </a:r>
          </a:p>
        </p:txBody>
      </p:sp>
      <p:sp>
        <p:nvSpPr>
          <p:cNvPr id="82" name="Shape 82"/>
          <p:cNvSpPr>
            <a:spLocks noGrp="1"/>
          </p:cNvSpPr>
          <p:nvPr>
            <p:ph type="body" sz="quarter" idx="13"/>
          </p:nvPr>
        </p:nvSpPr>
        <p:spPr>
          <a:xfrm rot="19140000">
            <a:off x="1297953" y="2253384"/>
            <a:ext cx="5794762" cy="623315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defRPr sz="1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ln>
            <a:solidFill>
              <a:srgbClr val="434342"/>
            </a:solidFill>
          </a:ln>
        </p:spPr>
        <p:txBody>
          <a:bodyPr/>
          <a:lstStyle>
            <a:lvl1pPr>
              <a:defRPr>
                <a:solidFill>
                  <a:srgbClr val="434342"/>
                </a:solidFill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pic" idx="13"/>
          </p:nvPr>
        </p:nvSpPr>
        <p:spPr>
          <a:xfrm>
            <a:off x="2028825" y="0"/>
            <a:ext cx="7115175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1" name="Shape 91"/>
          <p:cNvSpPr/>
          <p:nvPr/>
        </p:nvSpPr>
        <p:spPr>
          <a:xfrm>
            <a:off x="0" y="2647950"/>
            <a:ext cx="3571875" cy="421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" name="Shape 92"/>
          <p:cNvSpPr/>
          <p:nvPr/>
        </p:nvSpPr>
        <p:spPr>
          <a:xfrm>
            <a:off x="0" y="5048250"/>
            <a:ext cx="3571876" cy="1809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2326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 rot="19140000">
            <a:off x="671197" y="1717500"/>
            <a:ext cx="5486401" cy="867446"/>
          </a:xfrm>
          <a:prstGeom prst="rect">
            <a:avLst/>
          </a:prstGeom>
        </p:spPr>
        <p:txBody>
          <a:bodyPr anchor="b"/>
          <a:lstStyle/>
          <a:p>
            <a:r>
              <a:t>Fare clic per modificare lo stile del titolo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"/>
          </p:nvPr>
        </p:nvSpPr>
        <p:spPr>
          <a:xfrm rot="19140000">
            <a:off x="1143479" y="2180528"/>
            <a:ext cx="6096545" cy="74066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>
            <a:lvl1pPr marL="0" indent="0">
              <a:defRPr sz="1400">
                <a:solidFill>
                  <a:srgbClr val="434342"/>
                </a:solidFill>
              </a:defRPr>
            </a:lvl1pPr>
          </a:lstStyle>
          <a:p>
            <a:r>
              <a:t>Fare clic per modificare stili del testo dello schema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2383" y="5050633"/>
            <a:ext cx="3574259" cy="1807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" y="21600"/>
                </a:moveTo>
                <a:lnTo>
                  <a:pt x="0" y="0"/>
                </a:lnTo>
                <a:lnTo>
                  <a:pt x="12361" y="0"/>
                </a:lnTo>
                <a:lnTo>
                  <a:pt x="21600" y="21600"/>
                </a:lnTo>
                <a:lnTo>
                  <a:pt x="14" y="21600"/>
                </a:ln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Shape 3"/>
          <p:cNvSpPr/>
          <p:nvPr/>
        </p:nvSpPr>
        <p:spPr>
          <a:xfrm>
            <a:off x="-2380" y="5051292"/>
            <a:ext cx="9146380" cy="1806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4820" y="0"/>
                </a:lnTo>
                <a:lnTo>
                  <a:pt x="21600" y="11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822960" y="365759"/>
            <a:ext cx="752094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Fare clic per modificare lo stile del titolo</a:t>
            </a:r>
          </a:p>
        </p:txBody>
      </p:sp>
      <p:sp>
        <p:nvSpPr>
          <p:cNvPr id="5" name="Shap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endParaRPr/>
          </a:p>
        </p:txBody>
      </p:sp>
      <p:sp>
        <p:nvSpPr>
          <p:cNvPr id="6" name="Shape 6"/>
          <p:cNvSpPr>
            <a:spLocks noGrp="1"/>
          </p:cNvSpPr>
          <p:nvPr>
            <p:ph type="sldNum" sz="quarter" idx="2"/>
          </p:nvPr>
        </p:nvSpPr>
        <p:spPr>
          <a:xfrm>
            <a:off x="8401038" y="6292157"/>
            <a:ext cx="502921" cy="260250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9144" tIns="9144" rIns="9144" bIns="9144" anchor="ctr">
            <a:normAutofit/>
          </a:bodyPr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1" i="0" u="none" strike="noStrike" cap="all" spc="0" baseline="0">
          <a:ln>
            <a:noFill/>
          </a:ln>
          <a:solidFill>
            <a:srgbClr val="000000"/>
          </a:solidFill>
          <a:uFillTx/>
          <a:latin typeface="Franklin Gothic Medium"/>
          <a:ea typeface="Franklin Gothic Medium"/>
          <a:cs typeface="Franklin Gothic Medium"/>
          <a:sym typeface="Franklin Gothic Medium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1pPr>
      <a:lvl2pPr marL="173736" marR="0" indent="-173736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2pPr>
      <a:lvl3pPr marL="402336" marR="0" indent="-164591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3pPr>
      <a:lvl4pPr marL="630936" marR="0" indent="-164591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4pPr>
      <a:lvl5pPr marL="859536" marR="0" indent="-173736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5pPr>
      <a:lvl6pPr marL="1122099" marR="0" indent="-198555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6pPr>
      <a:lvl7pPr marL="1376825" marR="0" indent="-188105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7pPr>
      <a:lvl8pPr marL="1605425" marR="0" indent="-188105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8pPr>
      <a:lvl9pPr marL="1815737" marR="0" indent="-188105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▪"/>
        <a:tabLst/>
        <a:defRPr sz="1600" b="1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Franklin Gothic Book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ranklin Gothic Boo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direttiverifiuti@minambiente.i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/>
        </p:nvSpPr>
        <p:spPr>
          <a:xfrm>
            <a:off x="3516893" y="3593608"/>
            <a:ext cx="6156178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PRIMA CONSULTAZIONE</a:t>
            </a:r>
          </a:p>
          <a:p>
            <a:pPr algn="ctr">
              <a:defRPr b="1" i="1"/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luglio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2019</a:t>
            </a:r>
          </a:p>
          <a:p>
            <a:pPr algn="ctr">
              <a:defRPr b="1" i="1"/>
            </a:pP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4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366" y="160337"/>
            <a:ext cx="2457451" cy="1428751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/>
          <p:nvPr/>
        </p:nvSpPr>
        <p:spPr>
          <a:xfrm>
            <a:off x="4153032" y="1631880"/>
            <a:ext cx="4883900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2400" b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RECEPIMENTO DIRETTIVE «PACCHETTO RIFIUTI»</a:t>
            </a:r>
          </a:p>
          <a:p>
            <a:pPr algn="ctr">
              <a:defRPr sz="2400" b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endParaRPr dirty="0">
              <a:latin typeface="Garamond" panose="02020404030301010803" pitchFamily="18" charset="0"/>
            </a:endParaRPr>
          </a:p>
          <a:p>
            <a:pPr algn="ctr">
              <a:defRPr sz="2400" b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it-IT" u="sng" dirty="0" err="1">
                <a:latin typeface="Calibri" panose="020F0502020204030204" pitchFamily="34" charset="0"/>
                <a:cs typeface="Calibri" panose="020F0502020204030204" pitchFamily="34" charset="0"/>
              </a:rPr>
              <a:t>GdL</a:t>
            </a:r>
            <a:r>
              <a:rPr lang="it-IT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defRPr sz="2400" b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it-IT" u="sng" dirty="0">
                <a:latin typeface="Calibri" panose="020F0502020204030204" pitchFamily="34" charset="0"/>
                <a:cs typeface="Calibri" panose="020F0502020204030204" pitchFamily="34" charset="0"/>
              </a:rPr>
              <a:t>Responsabilità estesa del produttore</a:t>
            </a:r>
            <a:endParaRPr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6" name="image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366" y="1909782"/>
            <a:ext cx="2552701" cy="1790701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Shape 137"/>
          <p:cNvSpPr/>
          <p:nvPr/>
        </p:nvSpPr>
        <p:spPr>
          <a:xfrm>
            <a:off x="322628" y="6388450"/>
            <a:ext cx="8988425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000" b="1" i="1"/>
            </a:lvl1pPr>
          </a:lstStyle>
          <a:p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Direzione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generale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per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rifiuti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e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l’inquinamento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– direttiverifiuti@minambiente.it</a:t>
            </a:r>
          </a:p>
        </p:txBody>
      </p:sp>
      <p:pic>
        <p:nvPicPr>
          <p:cNvPr id="139" name="image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366" y="1881221"/>
            <a:ext cx="2552701" cy="179070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hape 180"/>
          <p:cNvSpPr/>
          <p:nvPr/>
        </p:nvSpPr>
        <p:spPr>
          <a:xfrm>
            <a:off x="4286131" y="4656221"/>
            <a:ext cx="4617701" cy="842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Autofit/>
          </a:bodyPr>
          <a:lstStyle/>
          <a:p>
            <a:pPr algn="ctr" defTabSz="548640">
              <a:defRPr sz="2400" b="1" cap="all"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pP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DELIA DI MONACO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548640">
              <a:defRPr sz="2400" b="1" cap="all"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pPr>
            <a:r>
              <a:rPr sz="1600" dirty="0" err="1">
                <a:latin typeface="Calibri" panose="020F0502020204030204" pitchFamily="34" charset="0"/>
                <a:cs typeface="Calibri" panose="020F0502020204030204" pitchFamily="34" charset="0"/>
              </a:rPr>
              <a:t>unità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assistenza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tecnica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sogesid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403017" y="5951064"/>
            <a:ext cx="657664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GDL:</a:t>
            </a:r>
            <a:r>
              <a:rPr kumimoji="0" lang="it-IT" sz="14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 Franco </a:t>
            </a:r>
            <a:r>
              <a:rPr kumimoji="0" lang="it-IT" sz="1400" b="1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Bisconti</a:t>
            </a:r>
            <a:r>
              <a:rPr kumimoji="0" lang="it-IT" sz="14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, Andrea D’Antino, Delia Di Monaco, Francesca Ricciardi </a:t>
            </a:r>
            <a:endParaRPr kumimoji="0" lang="it-IT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298938" y="661812"/>
            <a:ext cx="8273679" cy="5486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NUOVO ARTICOLO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178-ter del d.lgs. 152/06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it-IT" cap="none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it-IT" sz="2700" u="sng" cap="none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migliorare la </a:t>
            </a:r>
            <a:r>
              <a:rPr lang="it-IT" sz="2700" i="1" u="sng" cap="none" dirty="0" err="1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governance</a:t>
            </a:r>
            <a:r>
              <a:rPr lang="it-IT" sz="2700" i="1" u="sng" cap="none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700" u="sng" cap="none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e la trasparenza dei sistemi di responsabilità estesa del produttore.</a:t>
            </a:r>
            <a:r>
              <a:rPr lang="it-IT" i="1" u="sng" cap="none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i="1" u="sng" cap="none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i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2" name="imag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0" y="1480207"/>
            <a:ext cx="8027377" cy="50167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it-IT" sz="2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	</a:t>
            </a:r>
            <a:r>
              <a:rPr kumimoji="0" lang="it-IT" sz="2000" b="1" i="0" u="sng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ALCUNE</a:t>
            </a:r>
            <a:r>
              <a:rPr kumimoji="0" lang="it-IT" sz="2000" b="1" i="0" u="sng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</a:t>
            </a:r>
            <a:r>
              <a:rPr kumimoji="0" lang="it-IT" sz="2000" b="1" i="0" u="sng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PROPOSTE</a:t>
            </a:r>
          </a:p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comma 5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→ istituzione del «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CREP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– Comitato per la responsabilità estesa del produttore» e del «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Registro unico dei produttori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»:</a:t>
            </a:r>
          </a:p>
          <a:p>
            <a:pPr lvl="2" indent="0" algn="just"/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 	- </a:t>
            </a: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CREP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: comitato nazionale unico per il monitoraggio e la vigilanza 	di </a:t>
            </a:r>
            <a:r>
              <a:rPr lang="it-IT" sz="20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tutti i sistemi EPR istituiti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, svolge le sue funzioni con il supporto 	di ISPRA e con una segreteria tecnica incardinata presso una DG 	del MATTM;</a:t>
            </a:r>
          </a:p>
          <a:p>
            <a:pPr lvl="2" indent="0" algn="just"/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	-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Registro unico dei produttori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: registro nazionale valido per tutti 	gli schemi EPR che dovrà permettere anche di assolvere gli 	adempimenti in modo semplificato per i produttori.</a:t>
            </a: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208289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Shape 158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15" name="Ovale 14"/>
          <p:cNvSpPr/>
          <p:nvPr/>
        </p:nvSpPr>
        <p:spPr>
          <a:xfrm>
            <a:off x="231770" y="3795940"/>
            <a:ext cx="1134208" cy="5193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EPR </a:t>
            </a: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1</a:t>
            </a:r>
          </a:p>
        </p:txBody>
      </p:sp>
      <p:sp>
        <p:nvSpPr>
          <p:cNvPr id="20" name="Ovale 19"/>
          <p:cNvSpPr/>
          <p:nvPr/>
        </p:nvSpPr>
        <p:spPr>
          <a:xfrm>
            <a:off x="1267656" y="4183058"/>
            <a:ext cx="1134208" cy="51934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EPR </a:t>
            </a: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2</a:t>
            </a:r>
          </a:p>
        </p:txBody>
      </p:sp>
      <p:sp>
        <p:nvSpPr>
          <p:cNvPr id="21" name="Ovale 20"/>
          <p:cNvSpPr/>
          <p:nvPr/>
        </p:nvSpPr>
        <p:spPr>
          <a:xfrm>
            <a:off x="2489658" y="4108366"/>
            <a:ext cx="1134208" cy="519348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EPR </a:t>
            </a:r>
            <a:r>
              <a: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3</a:t>
            </a:r>
          </a:p>
        </p:txBody>
      </p:sp>
      <p:sp>
        <p:nvSpPr>
          <p:cNvPr id="24" name="Ovale 23"/>
          <p:cNvSpPr/>
          <p:nvPr/>
        </p:nvSpPr>
        <p:spPr>
          <a:xfrm>
            <a:off x="3336404" y="3645574"/>
            <a:ext cx="1134208" cy="51934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EPR n</a:t>
            </a:r>
            <a:endParaRPr kumimoji="0" lang="it-IT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  <p:grpSp>
        <p:nvGrpSpPr>
          <p:cNvPr id="17" name="Gruppo 16"/>
          <p:cNvGrpSpPr/>
          <p:nvPr/>
        </p:nvGrpSpPr>
        <p:grpSpPr>
          <a:xfrm>
            <a:off x="533240" y="955868"/>
            <a:ext cx="3578469" cy="2466913"/>
            <a:chOff x="2417885" y="971705"/>
            <a:chExt cx="3578469" cy="2466913"/>
          </a:xfrm>
        </p:grpSpPr>
        <p:sp>
          <p:nvSpPr>
            <p:cNvPr id="13" name="Ovale 12"/>
            <p:cNvSpPr/>
            <p:nvPr/>
          </p:nvSpPr>
          <p:spPr>
            <a:xfrm>
              <a:off x="2417885" y="971705"/>
              <a:ext cx="3578469" cy="246691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b="1" dirty="0"/>
                <a:t>MATTM</a:t>
              </a:r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it-IT" b="1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it-IT" b="1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it-IT" b="1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it-IT" b="1" dirty="0"/>
            </a:p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b="1" dirty="0"/>
                <a:t> </a:t>
              </a:r>
              <a:endPara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Franklin Gothic Book"/>
              </a:endParaRPr>
            </a:p>
          </p:txBody>
        </p:sp>
        <p:sp>
          <p:nvSpPr>
            <p:cNvPr id="2" name="Ovale 1"/>
            <p:cNvSpPr/>
            <p:nvPr/>
          </p:nvSpPr>
          <p:spPr>
            <a:xfrm>
              <a:off x="3086100" y="1750731"/>
              <a:ext cx="2162908" cy="1687887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Franklin Gothic Book"/>
                </a:rPr>
                <a:t>CREP</a:t>
              </a: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it-IT" dirty="0"/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endParaRPr>
            </a:p>
          </p:txBody>
        </p:sp>
        <p:sp>
          <p:nvSpPr>
            <p:cNvPr id="16" name="Ovale 15"/>
            <p:cNvSpPr/>
            <p:nvPr/>
          </p:nvSpPr>
          <p:spPr>
            <a:xfrm>
              <a:off x="3538903" y="2895812"/>
              <a:ext cx="1257301" cy="51934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b="1" dirty="0"/>
                <a:t>Registro</a:t>
              </a:r>
              <a:endParaRPr kumimoji="0" lang="it-IT" sz="1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Franklin Gothic Book"/>
              </a:endParaRPr>
            </a:p>
          </p:txBody>
        </p:sp>
      </p:grpSp>
      <p:sp>
        <p:nvSpPr>
          <p:cNvPr id="18" name="Titolo 17"/>
          <p:cNvSpPr>
            <a:spLocks noGrp="1"/>
          </p:cNvSpPr>
          <p:nvPr>
            <p:ph type="title"/>
          </p:nvPr>
        </p:nvSpPr>
        <p:spPr>
          <a:xfrm>
            <a:off x="524020" y="217651"/>
            <a:ext cx="7520941" cy="548641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Ipotesi organizzativa del «</a:t>
            </a:r>
            <a:r>
              <a:rPr lang="it-IT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cREP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endParaRPr lang="it-IT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8" name="Connettore 2 27"/>
          <p:cNvCxnSpPr/>
          <p:nvPr/>
        </p:nvCxnSpPr>
        <p:spPr>
          <a:xfrm flipH="1">
            <a:off x="1921323" y="3362438"/>
            <a:ext cx="223692" cy="80248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>
            <a:off x="2428365" y="3350256"/>
            <a:ext cx="394630" cy="77534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Connettore 2 33"/>
          <p:cNvCxnSpPr>
            <a:stCxn id="16" idx="3"/>
          </p:cNvCxnSpPr>
          <p:nvPr/>
        </p:nvCxnSpPr>
        <p:spPr>
          <a:xfrm flipH="1">
            <a:off x="1281556" y="3323266"/>
            <a:ext cx="556829" cy="564234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>
            <a:off x="2694482" y="3299350"/>
            <a:ext cx="692650" cy="490413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CasellaDiTesto 3"/>
          <p:cNvSpPr txBox="1"/>
          <p:nvPr/>
        </p:nvSpPr>
        <p:spPr>
          <a:xfrm>
            <a:off x="3968509" y="4251924"/>
            <a:ext cx="3451105" cy="646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Tutti i sistemi EPR istituiti</a:t>
            </a:r>
            <a:r>
              <a:rPr kumimoji="0" lang="it-IT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 a livello nazionale sono tenuti all’iscrizione</a:t>
            </a: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551577" y="2537155"/>
            <a:ext cx="3493384" cy="923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Il</a:t>
            </a:r>
            <a:r>
              <a:rPr kumimoji="0" lang="it-IT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 CREP assolve alle funzioni di vigilanza, controllo e monitoraggio sui sistemi EPR  </a:t>
            </a: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945396" y="1265291"/>
            <a:ext cx="3493384" cy="923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dirty="0" smtClean="0"/>
              <a:t>Presso il MATTM è incardinata la segreteria tecnica del CREP che si avvale del supporto di ISPRA</a:t>
            </a:r>
            <a:endParaRPr kumimoji="0" lang="it-IT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conclusioni</a:t>
            </a:r>
            <a:endParaRPr lang="it-IT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13007" y="1742467"/>
            <a:ext cx="7520941" cy="2592141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 smtClean="0"/>
              <a:t>Maggiore chiarezza della norma e una sua più agevole applicazione;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 smtClean="0"/>
              <a:t>Semplificazioni amministrative per i produttori;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/>
              <a:t>M</a:t>
            </a:r>
            <a:r>
              <a:rPr lang="it-IT" dirty="0" smtClean="0"/>
              <a:t>aggior efficienza dei sistemi EPR e regole comuni per tutti gli operatori;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 smtClean="0"/>
              <a:t>Perseguimento degli obiettivi europei;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dirty="0" smtClean="0"/>
              <a:t>Definizione di una </a:t>
            </a:r>
            <a:r>
              <a:rPr lang="it-IT" i="1" dirty="0" err="1" smtClean="0"/>
              <a:t>governance</a:t>
            </a:r>
            <a:r>
              <a:rPr lang="it-IT" dirty="0" smtClean="0"/>
              <a:t> nazionale dell’EPR.</a:t>
            </a:r>
          </a:p>
          <a:p>
            <a:pPr marL="0" indent="0"/>
            <a:endParaRPr lang="it-IT" dirty="0" smtClean="0"/>
          </a:p>
          <a:p>
            <a:pPr marL="0" indent="0"/>
            <a:endParaRPr lang="it-IT" dirty="0"/>
          </a:p>
          <a:p>
            <a:pPr marL="0" indent="0"/>
            <a:endParaRPr lang="it-IT" dirty="0" smtClean="0"/>
          </a:p>
          <a:p>
            <a:pPr>
              <a:buFont typeface="Wingdings" panose="05000000000000000000" pitchFamily="2" charset="2"/>
              <a:buChar char="Ø"/>
            </a:pPr>
            <a:endParaRPr lang="it-IT" dirty="0" smtClean="0"/>
          </a:p>
          <a:p>
            <a:pPr>
              <a:buFont typeface="Wingdings" panose="05000000000000000000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794526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xfrm>
            <a:off x="1043607" y="404664"/>
            <a:ext cx="7520942" cy="548641"/>
          </a:xfrm>
          <a:prstGeom prst="rect">
            <a:avLst/>
          </a:prstGeom>
        </p:spPr>
        <p:txBody>
          <a:bodyPr/>
          <a:lstStyle>
            <a:lvl1pPr defTabSz="850391">
              <a:defRPr sz="2604"/>
            </a:lvl1pPr>
          </a:lstStyle>
          <a:p>
            <a:pPr algn="ctr"/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Inviate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vostri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contributi</a:t>
            </a: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dirty="0" err="1">
                <a:latin typeface="Calibri" panose="020F0502020204030204" pitchFamily="34" charset="0"/>
                <a:cs typeface="Calibri" panose="020F0502020204030204" pitchFamily="34" charset="0"/>
              </a:rPr>
              <a:t>all’indirizzo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7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78" name="Shape 178"/>
          <p:cNvSpPr/>
          <p:nvPr/>
        </p:nvSpPr>
        <p:spPr>
          <a:xfrm>
            <a:off x="1187624" y="6309319"/>
            <a:ext cx="8988426" cy="326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179" name="Shape 179"/>
          <p:cNvSpPr/>
          <p:nvPr/>
        </p:nvSpPr>
        <p:spPr>
          <a:xfrm>
            <a:off x="825416" y="1150991"/>
            <a:ext cx="7560842" cy="2364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800" b="1">
                <a:solidFill>
                  <a:srgbClr val="C00000"/>
                </a:solidFill>
              </a:defRPr>
            </a:pPr>
            <a:r>
              <a:rPr dirty="0">
                <a:solidFill>
                  <a:srgbClr val="5F5F5F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direttiverifiuti@minambiente.it</a:t>
            </a:r>
          </a:p>
          <a:p>
            <a:pPr algn="ctr">
              <a:defRPr sz="2800" b="1">
                <a:solidFill>
                  <a:srgbClr val="C00000"/>
                </a:solidFill>
              </a:defRPr>
            </a:pPr>
            <a:endParaRPr u="sng" dirty="0">
              <a:solidFill>
                <a:srgbClr val="5F5F5F"/>
              </a:solidFill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  <a:hlinkClick r:id="rId3"/>
            </a:endParaRPr>
          </a:p>
          <a:p>
            <a:pPr algn="ctr">
              <a:defRPr sz="2800" b="1">
                <a:solidFill>
                  <a:srgbClr val="C00000"/>
                </a:solidFill>
              </a:defRPr>
            </a:pPr>
            <a:endParaRPr u="sng" dirty="0">
              <a:solidFill>
                <a:srgbClr val="5F5F5F"/>
              </a:solidFill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  <a:hlinkClick r:id="rId3"/>
            </a:endParaRPr>
          </a:p>
          <a:p>
            <a:pPr algn="ctr">
              <a:defRPr sz="2800" b="1">
                <a:solidFill>
                  <a:srgbClr val="C00000"/>
                </a:solidFill>
              </a:defRPr>
            </a:pPr>
            <a:endParaRPr u="sng" dirty="0">
              <a:solidFill>
                <a:srgbClr val="5F5F5F"/>
              </a:solidFill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  <a:hlinkClick r:id="rId3"/>
            </a:endParaRPr>
          </a:p>
          <a:p>
            <a:pPr algn="ctr">
              <a:defRPr sz="3600" b="1">
                <a:solidFill>
                  <a:srgbClr val="C00000"/>
                </a:solidFill>
              </a:defRPr>
            </a:pPr>
            <a:r>
              <a:rPr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GRAZIE!!!</a:t>
            </a: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Oggetto del recepimento</a:t>
            </a:r>
          </a:p>
        </p:txBody>
      </p:sp>
      <p:pic>
        <p:nvPicPr>
          <p:cNvPr id="142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144" name="Shape 144"/>
          <p:cNvSpPr/>
          <p:nvPr/>
        </p:nvSpPr>
        <p:spPr>
          <a:xfrm>
            <a:off x="348126" y="930927"/>
            <a:ext cx="7781453" cy="39703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buSzPct val="100000"/>
              <a:defRPr sz="2800" b="1" u="sng"/>
            </a:pP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La direttiva UE 851/2018 introduce modifiche all’</a:t>
            </a:r>
            <a: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art. 8 </a:t>
            </a: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e introduce il nuovo </a:t>
            </a:r>
            <a: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art. 8bis </a:t>
            </a: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recante «Requisiti generali minimi in materia di responsabilità estesa del produttore»</a:t>
            </a:r>
          </a:p>
          <a:p>
            <a:pPr>
              <a:buSzPct val="100000"/>
              <a:defRPr sz="2800" b="1" u="sng"/>
            </a:pPr>
            <a:endParaRPr lang="it-IT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SzPct val="100000"/>
              <a:defRPr sz="2800" b="1" u="sng"/>
            </a:pP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Ai requisiti contenuti all’art. 8bis  devono adeguarsi i regimi di responsabilità estesa già istituiti sia a livello </a:t>
            </a:r>
            <a:r>
              <a:rPr lang="it-IT" u="sng" dirty="0" err="1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eurounitario</a:t>
            </a: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it-IT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imballaggi, RAEE, Pile, ELV</a:t>
            </a: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) che a livello nazionale (PFU, oli, polietilene, ecc.)</a:t>
            </a:r>
            <a:endParaRPr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166" y="4191612"/>
            <a:ext cx="1449338" cy="842638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55575" y="6519446"/>
            <a:ext cx="89884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 smtClean="0"/>
              <a:t>Direzione generale per i rifiuti e l’inquinamento – direttiverifiuti@minambiente.it</a:t>
            </a:r>
            <a:endParaRPr lang="it-IT" sz="1600" b="1" i="1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509954" y="840785"/>
            <a:ext cx="290977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it-IT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</a:t>
            </a:r>
            <a:r>
              <a:rPr kumimoji="0" lang="it-IT" b="1" i="0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legge è al Senato.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it-IT" b="1" baseline="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it-IT" b="1" i="0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Cosa prevedono i criteri?</a:t>
            </a:r>
            <a:endParaRPr kumimoji="0" lang="it-IT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79131" y="1912204"/>
            <a:ext cx="806489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1) procedere al riordino dei principi generali di riferimento;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2) definire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modelli ammissibili di responsabilità estesa 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per i sistemi di gestione delle diverse filiere, nonché  procedure omogenee per il riconoscimento;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3) prevedere una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disciplina sanzionatoria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4) definire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natura del contributo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l’ambito di applicazione e le modalità di determinazione  in relazione alla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copertura dei costi 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di gestione nonché prevedere adeguati sistemi di garanzia;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5) estendere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l’obbligo di raccolta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 per l’intero anno di riferimento, al di là dell’adempimento dell’obiettivo fissato;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6) prevedere l’obbligo, nell’ambito della responsabilità estesa, di sviluppare attività di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comunicazione e di informazione 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ai fini della promozione ed implementazione delle attività di riutilizzo e recupero dei rifiuti;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7) disciplinare le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attività di vigilanza e controllo 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sui sistemi di gestione;</a:t>
            </a:r>
          </a:p>
          <a:p>
            <a:pPr>
              <a:spcBef>
                <a:spcPts val="600"/>
              </a:spcBef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8) prevedere </a:t>
            </a:r>
            <a:r>
              <a:rPr lang="it-IT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sanzioni </a:t>
            </a: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proporzionate in relazione agli obiettivi di riciclo definiti a livello nazionale ed europeo.</a:t>
            </a:r>
          </a:p>
        </p:txBody>
      </p:sp>
      <p:sp>
        <p:nvSpPr>
          <p:cNvPr id="11" name="Shape 141"/>
          <p:cNvSpPr>
            <a:spLocks noGrp="1"/>
          </p:cNvSpPr>
          <p:nvPr>
            <p:ph type="title"/>
          </p:nvPr>
        </p:nvSpPr>
        <p:spPr>
          <a:xfrm>
            <a:off x="237392" y="144055"/>
            <a:ext cx="8683500" cy="548641"/>
          </a:xfrm>
        </p:spPr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cap="none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Legge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 delegazione europea, art. 15, c.1, </a:t>
            </a:r>
            <a:r>
              <a:rPr lang="it-IT" cap="none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. a</a:t>
            </a:r>
            <a:r>
              <a:rPr lang="it-IT" cap="none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it-IT" cap="none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4835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386861" y="373938"/>
            <a:ext cx="8757139" cy="5486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PRINCIPALI MODIFICHE: 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31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8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della direttiva UE 851/2018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178-bis del d.lgs. 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152/06</a:t>
            </a:r>
            <a:endParaRPr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7" name="image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149" name="Shape 149"/>
          <p:cNvSpPr/>
          <p:nvPr/>
        </p:nvSpPr>
        <p:spPr>
          <a:xfrm>
            <a:off x="184638" y="1241357"/>
            <a:ext cx="7781453" cy="2862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buSzPct val="100000"/>
              <a:defRPr sz="2800" b="1" u="sng"/>
            </a:pPr>
            <a:r>
              <a:rPr lang="it-IT" sz="2000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Obiettivi</a:t>
            </a: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Recepire le modifiche introdotte dalla direttiva;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Rendere l’art. 178-bis comprensibile e attuabile;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Introdurre obblighi e sanzioni per i produttori </a:t>
            </a:r>
            <a:r>
              <a:rPr lang="it-IT" sz="2000" u="sng" dirty="0" smtClean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interessati;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 smtClean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 smtClean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Prevedere </a:t>
            </a: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come indicato dalla direttiva misure «legislative e non legislative» per l’istituzione di sistemi EPR.</a:t>
            </a:r>
            <a:endParaRPr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404446" y="1233312"/>
            <a:ext cx="8273679" cy="5486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PRINCIPALI MODIFICHE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 178-bis del d.lgs. 152/06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i="1" cap="none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3. </a:t>
            </a:r>
            <a:r>
              <a:rPr lang="it-IT" i="1" u="sng" cap="none" dirty="0" smtClean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introdurre obblighi e sanzioni per i produttori interessati;</a:t>
            </a:r>
            <a: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2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1604" y="1781953"/>
            <a:ext cx="8027377" cy="2862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Comma 5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prima periodo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prevede che per i regimi di EPR istituiti ai sensi del comma 1 vi siano specifici obblighi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per i produttori 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(quelli individuati volta per volta nei dm) e relative sanzioni in caso di mancato rispetto.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Comma 5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secondo periodo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prevede che l’adempimento degli obblighi da parte dei produttori è condizione per l’immissione sul mercato dei prodotti: es. iscrizione al registro nazionale è condizione necessaria per immettere i prodotti.</a:t>
            </a: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404446" y="1233312"/>
            <a:ext cx="8273679" cy="5486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PRINCIPALI MODIFICHE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art. 178-bis del d.lgs. 152/06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it-IT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</a:t>
            </a:r>
            <a:r>
              <a:rPr lang="it-IT" i="1" u="sng" cap="none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Prevedere come indicato dalla direttiva misure «legislative e non legislative» per l’istituzione di sistemi EPR.</a:t>
            </a:r>
            <a:r>
              <a:rPr lang="it-IT" i="1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i="1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u="sng" dirty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2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61604" y="1781953"/>
            <a:ext cx="8027377" cy="2862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Le </a:t>
            </a:r>
            <a:r>
              <a:rPr kumimoji="0" lang="it-IT" sz="20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misure legislative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continuano ad essere i regolamenti di cui al comma 1;</a:t>
            </a: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Le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misure non legislative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sono introdotte al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comma 6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e dovrebbero permettere di attuare tutte quelle iniziative «volontarie», anche di tipo sperimentale, che i produttori hanno già o vorrebbero realizzare: ad esempio il caso delle capsule del caffè, per le quali vi sono interessanti iniziative sul territorio nazionale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che hanno incontrato difficoltà applicative 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dovute a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vuoti normativi. </a:t>
            </a:r>
          </a:p>
        </p:txBody>
      </p:sp>
    </p:spTree>
    <p:extLst>
      <p:ext uri="{BB962C8B-B14F-4D97-AF65-F5344CB8AC3E}">
        <p14:creationId xmlns:p14="http://schemas.microsoft.com/office/powerpoint/2010/main" val="2806891647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386861" y="373938"/>
            <a:ext cx="8757139" cy="548641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PRINCIPALI MODIFICHE: 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4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8-</a:t>
            </a:r>
            <a:r>
              <a:rPr lang="it-IT" sz="24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bis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della direttiva UE 851/2018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it-IT" sz="24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400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178-ter del d.lgs. </a:t>
            </a:r>
            <a:r>
              <a:rPr lang="it-IT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152/06</a:t>
            </a:r>
            <a:endParaRPr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7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149" name="Shape 149"/>
          <p:cNvSpPr/>
          <p:nvPr/>
        </p:nvSpPr>
        <p:spPr>
          <a:xfrm>
            <a:off x="184638" y="1241357"/>
            <a:ext cx="7781453" cy="4401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buSzPct val="100000"/>
              <a:defRPr sz="2800" b="1" u="sng"/>
            </a:pPr>
            <a:r>
              <a:rPr lang="it-IT" sz="2000" u="sng" dirty="0" smtClean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it-IT" sz="2000" dirty="0" smtClean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OBIETTIVI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 smtClean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Recepire </a:t>
            </a: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le modifiche introdotte dalla direttiva introducendo un articolo specifico, l’art. 178-ter;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Rendere </a:t>
            </a:r>
            <a:r>
              <a:rPr lang="it-IT" sz="2000" u="sng" dirty="0" smtClean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le previsioni dell’8-bis conformi </a:t>
            </a: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alle esigenze del contesto italiano chiarendo alcune disposizione previste dalla direttiva</a:t>
            </a:r>
            <a:r>
              <a:rPr lang="it-IT" sz="2000" u="sng" dirty="0" smtClean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 smtClean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r>
              <a:rPr lang="it-IT" sz="2000" u="sng" dirty="0" smtClean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Definire i contributi finanziari e attuare del principio della copertura dei costi;</a:t>
            </a: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FontTx/>
              <a:buAutoNum type="arabicPeriod"/>
              <a:defRPr sz="2800" b="1" u="sng"/>
            </a:pP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Migliorare la </a:t>
            </a:r>
            <a:r>
              <a:rPr lang="it-IT" sz="2000" i="1" u="sng" dirty="0" err="1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governance</a:t>
            </a:r>
            <a:r>
              <a:rPr lang="it-IT" sz="2000" i="1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u="sng" dirty="0"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e la trasparenza dei sistemi di responsabilità estesa del produttore</a:t>
            </a:r>
            <a:endParaRPr lang="it-IT" sz="2000" i="1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SzPct val="100000"/>
              <a:buAutoNum type="arabicPeriod"/>
              <a:defRPr sz="2800" b="1" u="sng"/>
            </a:pPr>
            <a:endParaRPr lang="it-IT" sz="2000" i="1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SzPct val="100000"/>
              <a:defRPr sz="2800" b="1" u="sng"/>
            </a:pPr>
            <a:endParaRPr sz="2000" i="1" u="sng" dirty="0">
              <a:uFill>
                <a:solidFill>
                  <a:schemeClr val="bg1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456415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263770" y="442004"/>
            <a:ext cx="8273679" cy="54864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NUOVO ARTICOLO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178-ter del d.lgs. 152/06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</a:t>
            </a:r>
            <a:r>
              <a:rPr lang="it-IT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it-IT" i="1" u="sng" cap="none" dirty="0" smtClean="0">
                <a:solidFill>
                  <a:srgbClr val="C00000"/>
                </a:solidFill>
                <a:uFill>
                  <a:solidFill>
                    <a:schemeClr val="bg1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definire i contributi finanziari e attuare del principio della copertura dei costi</a:t>
            </a:r>
            <a:endParaRPr lang="it-IT" i="1" u="sng" cap="none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2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05565" y="1597315"/>
            <a:ext cx="8027377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it-IT" sz="2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	</a:t>
            </a:r>
            <a:r>
              <a:rPr lang="it-IT" sz="20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ALCUNE PROPOSTE</a:t>
            </a:r>
            <a:endParaRPr kumimoji="0" lang="it-IT" sz="2000" b="1" i="0" u="sng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it-IT" sz="2000" b="1" i="0" u="none" strike="noStrike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Comma 3</a:t>
            </a:r>
            <a:r>
              <a:rPr kumimoji="0" lang="it-IT" sz="2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→ definisce i contributi finanziari sono tenuti a versare;</a:t>
            </a:r>
          </a:p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it-IT" sz="2000" b="1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Comma 3, </a:t>
            </a:r>
            <a:r>
              <a:rPr lang="it-IT" sz="20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lett</a:t>
            </a:r>
            <a:r>
              <a:rPr lang="it-IT" sz="20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a) </a:t>
            </a:r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→ sono elencati i costi «minimi» che i produttori devono coprire, con una specifica disposizione che permette di prevedere ulteriori costi specifici caso per caso (cfr. punto elenco vi))</a:t>
            </a: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89492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290146" y="323060"/>
            <a:ext cx="8273679" cy="54864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NUOVO ARTICOLO</a:t>
            </a:r>
            <a:r>
              <a:rPr lang="it-IT" cap="none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178-ter del d.lgs. </a:t>
            </a:r>
            <a:r>
              <a:rPr lang="it-IT" cap="none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152/06</a:t>
            </a:r>
            <a:endParaRPr i="1" u="sng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2" name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4328" y="4055614"/>
            <a:ext cx="1449339" cy="84263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/>
          <p:nvPr/>
        </p:nvSpPr>
        <p:spPr>
          <a:xfrm>
            <a:off x="899591" y="6170117"/>
            <a:ext cx="8988426" cy="3268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1600" b="1" i="1"/>
            </a:lvl1pPr>
          </a:lstStyle>
          <a:p>
            <a:r>
              <a:t>Direzione generale per i rifiuti e l’inquinamento – direttiverifiuti@minambiente.it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0" y="1324753"/>
            <a:ext cx="8027377" cy="37856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it-IT" sz="2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	</a:t>
            </a:r>
            <a:r>
              <a:rPr kumimoji="0" lang="it-IT" sz="2000" b="1" i="0" u="sng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ALCUNE</a:t>
            </a:r>
            <a:r>
              <a:rPr kumimoji="0" lang="it-IT" sz="2000" b="1" i="0" u="sng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 </a:t>
            </a:r>
            <a:r>
              <a:rPr kumimoji="0" lang="it-IT" sz="2000" b="1" i="0" u="sng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QUESTIONI APERTE</a:t>
            </a:r>
          </a:p>
          <a:p>
            <a:pPr marR="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comma 2, </a:t>
            </a:r>
            <a:r>
              <a:rPr kumimoji="0" lang="it-IT" sz="2000" b="1" i="0" u="none" strike="noStrike" cap="none" spc="0" normalizeH="0" dirty="0" err="1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lett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. d) 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→ «meccanismo adeguato di </a:t>
            </a:r>
            <a:r>
              <a:rPr kumimoji="0" lang="it-IT" sz="2000" b="1" i="0" u="none" strike="noStrike" cap="none" spc="0" normalizeH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autosorveglianza</a:t>
            </a:r>
            <a:r>
              <a:rPr kumimoji="0" lang="it-IT" sz="20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»: Enti di terza parte accreditati, revisori contabili, ecc.. Definiamo o lo facciamo caso per caso?</a:t>
            </a: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comma 3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 → deroga alla copertura finanziaria: a quali condizioni, a quali fini e con quali modalità?</a:t>
            </a: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kumimoji="0" lang="it-IT" sz="2000" b="1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342900" marR="0" indent="-342900" algn="just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endParaRPr lang="it-IT" sz="2000" b="1" baseline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145669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Angoli">
  <a:themeElements>
    <a:clrScheme name="Angoli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0000FF"/>
      </a:hlink>
      <a:folHlink>
        <a:srgbClr val="FF00FF"/>
      </a:folHlink>
    </a:clrScheme>
    <a:fontScheme name="Angoli">
      <a:majorFont>
        <a:latin typeface="Helvetica"/>
        <a:ea typeface="Helvetica"/>
        <a:cs typeface="Helvetica"/>
      </a:majorFont>
      <a:minorFont>
        <a:latin typeface="Franklin Gothic Book"/>
        <a:ea typeface="Franklin Gothic Book"/>
        <a:cs typeface="Franklin Gothic Book"/>
      </a:minorFont>
    </a:fontScheme>
    <a:fmtScheme name="Ang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ngoli">
  <a:themeElements>
    <a:clrScheme name="Angoli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0000FF"/>
      </a:hlink>
      <a:folHlink>
        <a:srgbClr val="FF00FF"/>
      </a:folHlink>
    </a:clrScheme>
    <a:fontScheme name="Angoli">
      <a:majorFont>
        <a:latin typeface="Helvetica"/>
        <a:ea typeface="Helvetica"/>
        <a:cs typeface="Helvetica"/>
      </a:majorFont>
      <a:minorFont>
        <a:latin typeface="Franklin Gothic Book"/>
        <a:ea typeface="Franklin Gothic Book"/>
        <a:cs typeface="Franklin Gothic Book"/>
      </a:minorFont>
    </a:fontScheme>
    <a:fmtScheme name="Ang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764</Words>
  <Application>Microsoft Office PowerPoint</Application>
  <PresentationFormat>Presentazione su schermo (4:3)</PresentationFormat>
  <Paragraphs>119</Paragraphs>
  <Slides>13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Calibri</vt:lpstr>
      <vt:lpstr>Franklin Gothic Book</vt:lpstr>
      <vt:lpstr>Franklin Gothic Medium</vt:lpstr>
      <vt:lpstr>Garamond</vt:lpstr>
      <vt:lpstr>Times New Roman</vt:lpstr>
      <vt:lpstr>Wingdings</vt:lpstr>
      <vt:lpstr>Angoli</vt:lpstr>
      <vt:lpstr>Presentazione standard di PowerPoint</vt:lpstr>
      <vt:lpstr>Oggetto del recepimento</vt:lpstr>
      <vt:lpstr>Legge di delegazione europea, art. 15, c.1, lett . a)</vt:lpstr>
      <vt:lpstr>PRINCIPALI MODIFICHE:  art. 8 della direttiva UE 851/2018→ art. 178-bis del d.lgs. 152/06</vt:lpstr>
      <vt:lpstr>PRINCIPALI MODIFICHE: art. 178-bis del d.lgs. 152/06 … 3. introdurre obblighi e sanzioni per i produttori interessati;   </vt:lpstr>
      <vt:lpstr>PRINCIPALI MODIFICHE: art. 178-bis del d.lgs. 152/06 … 4. Prevedere come indicato dalla direttiva misure «legislative e non legislative» per l’istituzione di sistemi EPR.   </vt:lpstr>
      <vt:lpstr>PRINCIPALI MODIFICHE:  art. 8-bis della direttiva UE 851/2018→ art. 178-ter del d.lgs. 152/06</vt:lpstr>
      <vt:lpstr>NUOVO ARTICOLO 178-ter del d.lgs. 152/06 … 3. definire i contributi finanziari e attuare del principio della copertura dei costi</vt:lpstr>
      <vt:lpstr>NUOVO ARTICOLO 178-ter del d.lgs. 152/06</vt:lpstr>
      <vt:lpstr>NUOVO ARTICOLO 178-ter del d.lgs. 152/06 … 4. migliorare la governance e la trasparenza dei sistemi di responsabilità estesa del produttore. </vt:lpstr>
      <vt:lpstr>Ipotesi organizzativa del «cREP»</vt:lpstr>
      <vt:lpstr>conclusioni</vt:lpstr>
      <vt:lpstr>Inviate i vostri contributi all’indirizzo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Sagnotti Giulia</dc:creator>
  <cp:lastModifiedBy>Di Monaco Delia</cp:lastModifiedBy>
  <cp:revision>31</cp:revision>
  <dcterms:modified xsi:type="dcterms:W3CDTF">2019-07-18T09:58:39Z</dcterms:modified>
</cp:coreProperties>
</file>